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29.10.2013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29.10.2013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29.10.2013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29.10.2013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29.10.2013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29.10.2013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29.10.2013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B4C71EC6-210F-42DE-9C53-41977AD35B3D}" type="datetimeFigureOut">
              <a:rPr lang="ru-RU" smtClean="0"/>
              <a:t>29.10.2013</a:t>
            </a:fld>
            <a:endParaRPr lang="ru-RU"/>
          </a:p>
        </p:txBody>
      </p:sp>
      <p:sp>
        <p:nvSpPr>
          <p:cNvPr id="9" name="Slide Number Placeholder 8"/>
          <p:cNvSpPr>
            <a:spLocks noGrp="1"/>
          </p:cNvSpPr>
          <p:nvPr>
            <p:ph type="sldNum" sz="quarter" idx="11"/>
          </p:nvPr>
        </p:nvSpPr>
        <p:spPr/>
        <p:txBody>
          <a:bodyPr/>
          <a:lstStyle/>
          <a:p>
            <a:fld id="{B19B0651-EE4F-4900-A07F-96A6BFA9D0F0}"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19B0651-EE4F-4900-A07F-96A6BFA9D0F0}" type="slidenum">
              <a:rPr lang="ru-RU" smtClean="0"/>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4C71EC6-210F-42DE-9C53-41977AD35B3D}" type="datetimeFigureOut">
              <a:rPr lang="ru-RU" smtClean="0"/>
              <a:t>29.10.2013</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8"/>
            <a:ext cx="7543800" cy="5760640"/>
          </a:xfrm>
        </p:spPr>
        <p:txBody>
          <a:bodyPr/>
          <a:lstStyle/>
          <a:p>
            <a:r>
              <a:rPr lang="ru-RU" sz="6000" dirty="0" smtClean="0"/>
              <a:t>Изменения в положениях Х региональной</a:t>
            </a:r>
            <a:r>
              <a:rPr lang="ru-RU" dirty="0" smtClean="0"/>
              <a:t> исследовательской конференции обучающихся</a:t>
            </a:r>
            <a:endParaRPr lang="ru-RU" dirty="0"/>
          </a:p>
        </p:txBody>
      </p:sp>
    </p:spTree>
    <p:extLst>
      <p:ext uri="{BB962C8B-B14F-4D97-AF65-F5344CB8AC3E}">
        <p14:creationId xmlns:p14="http://schemas.microsoft.com/office/powerpoint/2010/main" val="3892765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778098"/>
          </a:xfrm>
        </p:spPr>
        <p:txBody>
          <a:bodyPr/>
          <a:lstStyle/>
          <a:p>
            <a:pPr algn="ctr"/>
            <a:r>
              <a:rPr lang="ru-RU" dirty="0" smtClean="0"/>
              <a:t>Задачи конференции</a:t>
            </a:r>
            <a:endParaRPr lang="ru-RU" dirty="0"/>
          </a:p>
        </p:txBody>
      </p:sp>
      <p:sp>
        <p:nvSpPr>
          <p:cNvPr id="3" name="Объект 2"/>
          <p:cNvSpPr>
            <a:spLocks noGrp="1"/>
          </p:cNvSpPr>
          <p:nvPr>
            <p:ph idx="1"/>
          </p:nvPr>
        </p:nvSpPr>
        <p:spPr>
          <a:xfrm>
            <a:off x="457200" y="1124744"/>
            <a:ext cx="7931224" cy="5544616"/>
          </a:xfrm>
        </p:spPr>
        <p:txBody>
          <a:bodyPr>
            <a:noAutofit/>
          </a:bodyPr>
          <a:lstStyle/>
          <a:p>
            <a:r>
              <a:rPr lang="ru-RU" sz="2600" dirty="0"/>
              <a:t>для школьников (повышение качества образования, активизация и развитие исследовательской работы,  и т.д.);</a:t>
            </a:r>
          </a:p>
          <a:p>
            <a:r>
              <a:rPr lang="ru-RU" sz="2600" dirty="0"/>
              <a:t>для педагогов (повышение педагогического мастерства, овладение эффективными способами обучения, обмен опытом и т.д.);</a:t>
            </a:r>
          </a:p>
          <a:p>
            <a:r>
              <a:rPr lang="ru-RU" sz="2600" dirty="0"/>
              <a:t>для учреждения или органов управления образования (повышение статуса, повышение эффективности работы, развитие партнерских отношений и т.д.);</a:t>
            </a:r>
          </a:p>
          <a:p>
            <a:r>
              <a:rPr lang="ru-RU" sz="2600" dirty="0"/>
              <a:t>для общества (сохранение традиций, получение общественного признания детских исследований и т.д.)</a:t>
            </a:r>
          </a:p>
        </p:txBody>
      </p:sp>
    </p:spTree>
    <p:extLst>
      <p:ext uri="{BB962C8B-B14F-4D97-AF65-F5344CB8AC3E}">
        <p14:creationId xmlns:p14="http://schemas.microsoft.com/office/powerpoint/2010/main" val="762837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850106"/>
          </a:xfrm>
        </p:spPr>
        <p:txBody>
          <a:bodyPr/>
          <a:lstStyle/>
          <a:p>
            <a:pPr algn="ctr"/>
            <a:r>
              <a:rPr lang="ru-RU" dirty="0"/>
              <a:t>«Первые шаги</a:t>
            </a:r>
            <a:r>
              <a:rPr lang="ru-RU" dirty="0" smtClean="0"/>
              <a:t>», 1-4 класс</a:t>
            </a:r>
            <a:endParaRPr lang="ru-RU" dirty="0"/>
          </a:p>
        </p:txBody>
      </p:sp>
      <p:sp>
        <p:nvSpPr>
          <p:cNvPr id="3" name="Объект 2"/>
          <p:cNvSpPr>
            <a:spLocks noGrp="1"/>
          </p:cNvSpPr>
          <p:nvPr>
            <p:ph idx="1"/>
          </p:nvPr>
        </p:nvSpPr>
        <p:spPr>
          <a:xfrm>
            <a:off x="457200" y="1196752"/>
            <a:ext cx="8147248" cy="5328592"/>
          </a:xfrm>
        </p:spPr>
        <p:txBody>
          <a:bodyPr>
            <a:normAutofit/>
          </a:bodyPr>
          <a:lstStyle/>
          <a:p>
            <a:pPr marL="114300" indent="0">
              <a:buNone/>
            </a:pPr>
            <a:r>
              <a:rPr lang="ru-RU" sz="2600" dirty="0"/>
              <a:t>Цель - </a:t>
            </a:r>
            <a:r>
              <a:rPr lang="ru-RU" sz="2600" dirty="0" smtClean="0"/>
              <a:t>популяризация  </a:t>
            </a:r>
            <a:r>
              <a:rPr lang="ru-RU" sz="2600" dirty="0"/>
              <a:t>среди младших школьников интеллектуально - творческой </a:t>
            </a:r>
            <a:r>
              <a:rPr lang="ru-RU" sz="2600" dirty="0" smtClean="0"/>
              <a:t>деятельности.</a:t>
            </a:r>
          </a:p>
          <a:p>
            <a:pPr marL="114300" indent="0">
              <a:buNone/>
            </a:pPr>
            <a:r>
              <a:rPr lang="ru-RU" sz="2600" dirty="0" smtClean="0"/>
              <a:t>Задачи:</a:t>
            </a:r>
          </a:p>
          <a:p>
            <a:r>
              <a:rPr lang="ru-RU" sz="2600" dirty="0" smtClean="0"/>
              <a:t>вовлечение </a:t>
            </a:r>
            <a:r>
              <a:rPr lang="ru-RU" sz="2600" dirty="0"/>
              <a:t>младших школьников в исследовательскую и проектную деятельность.</a:t>
            </a:r>
          </a:p>
          <a:p>
            <a:r>
              <a:rPr lang="ru-RU" sz="2600" dirty="0" smtClean="0"/>
              <a:t>развитие </a:t>
            </a:r>
            <a:r>
              <a:rPr lang="ru-RU" sz="2600" dirty="0"/>
              <a:t>творческого потенциала , умения и навыков самостоятельной работы </a:t>
            </a:r>
          </a:p>
          <a:p>
            <a:r>
              <a:rPr lang="ru-RU" sz="2600" dirty="0" smtClean="0"/>
              <a:t>выявление   </a:t>
            </a:r>
            <a:r>
              <a:rPr lang="ru-RU" sz="2600" dirty="0"/>
              <a:t>творчески одаренных обучающихся, занимающихся исследовательской деятельностью </a:t>
            </a:r>
          </a:p>
          <a:p>
            <a:r>
              <a:rPr lang="ru-RU" sz="2600" dirty="0" smtClean="0"/>
              <a:t>привлечение </a:t>
            </a:r>
            <a:r>
              <a:rPr lang="ru-RU" sz="2600" dirty="0"/>
              <a:t>общественного внимания к социально значимым проблемам</a:t>
            </a:r>
          </a:p>
          <a:p>
            <a:pPr marL="114300" indent="0">
              <a:buNone/>
            </a:pPr>
            <a:r>
              <a:rPr lang="ru-RU" sz="2600" dirty="0"/>
              <a:t>	</a:t>
            </a:r>
          </a:p>
          <a:p>
            <a:pPr marL="114300" indent="0">
              <a:buNone/>
            </a:pPr>
            <a:endParaRPr lang="ru-RU" dirty="0"/>
          </a:p>
        </p:txBody>
      </p:sp>
    </p:spTree>
    <p:extLst>
      <p:ext uri="{BB962C8B-B14F-4D97-AF65-F5344CB8AC3E}">
        <p14:creationId xmlns:p14="http://schemas.microsoft.com/office/powerpoint/2010/main" val="3263905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76672"/>
            <a:ext cx="7992888" cy="6192688"/>
          </a:xfrm>
        </p:spPr>
        <p:txBody>
          <a:bodyPr>
            <a:normAutofit fontScale="92500" lnSpcReduction="10000"/>
          </a:bodyPr>
          <a:lstStyle/>
          <a:p>
            <a:pPr marL="114300" indent="0">
              <a:buNone/>
            </a:pPr>
            <a:r>
              <a:rPr lang="ru-RU" sz="2400" u="sng" dirty="0"/>
              <a:t>Мой любимый предмет: </a:t>
            </a:r>
          </a:p>
          <a:p>
            <a:r>
              <a:rPr lang="ru-RU" sz="2400" dirty="0" smtClean="0"/>
              <a:t>Русский </a:t>
            </a:r>
            <a:r>
              <a:rPr lang="ru-RU" sz="2400" dirty="0"/>
              <a:t>язык</a:t>
            </a:r>
          </a:p>
          <a:p>
            <a:r>
              <a:rPr lang="ru-RU" sz="2400" dirty="0" smtClean="0"/>
              <a:t>Литература</a:t>
            </a:r>
            <a:endParaRPr lang="ru-RU" sz="2400" dirty="0"/>
          </a:p>
          <a:p>
            <a:r>
              <a:rPr lang="ru-RU" sz="2400" dirty="0" smtClean="0"/>
              <a:t>Математика</a:t>
            </a:r>
            <a:endParaRPr lang="ru-RU" sz="2400" dirty="0"/>
          </a:p>
          <a:p>
            <a:r>
              <a:rPr lang="ru-RU" sz="2400" dirty="0" smtClean="0"/>
              <a:t>История</a:t>
            </a:r>
            <a:endParaRPr lang="ru-RU" sz="2400" dirty="0"/>
          </a:p>
          <a:p>
            <a:r>
              <a:rPr lang="ru-RU" sz="2400" dirty="0" smtClean="0"/>
              <a:t>Окружающий </a:t>
            </a:r>
            <a:r>
              <a:rPr lang="ru-RU" sz="2400" dirty="0"/>
              <a:t>мир</a:t>
            </a:r>
          </a:p>
          <a:p>
            <a:r>
              <a:rPr lang="ru-RU" sz="2400" dirty="0" smtClean="0"/>
              <a:t> </a:t>
            </a:r>
            <a:r>
              <a:rPr lang="ru-RU" sz="2400" dirty="0"/>
              <a:t>Информационные технологии</a:t>
            </a:r>
          </a:p>
          <a:p>
            <a:pPr marL="114300" indent="0">
              <a:buNone/>
            </a:pPr>
            <a:r>
              <a:rPr lang="ru-RU" sz="2400" u="sng" dirty="0" smtClean="0"/>
              <a:t>Мои </a:t>
            </a:r>
            <a:r>
              <a:rPr lang="ru-RU" sz="2400" u="sng" dirty="0"/>
              <a:t>интересы и увлечения:</a:t>
            </a:r>
          </a:p>
          <a:p>
            <a:r>
              <a:rPr lang="ru-RU" sz="2400" dirty="0" smtClean="0"/>
              <a:t>Культура </a:t>
            </a:r>
            <a:r>
              <a:rPr lang="ru-RU" sz="2400" dirty="0"/>
              <a:t>и традиции</a:t>
            </a:r>
          </a:p>
          <a:p>
            <a:r>
              <a:rPr lang="ru-RU" sz="2400" dirty="0" smtClean="0"/>
              <a:t>Краеведение</a:t>
            </a:r>
            <a:endParaRPr lang="ru-RU" sz="2400" dirty="0"/>
          </a:p>
          <a:p>
            <a:r>
              <a:rPr lang="ru-RU" sz="2400" dirty="0" smtClean="0"/>
              <a:t>Растительный </a:t>
            </a:r>
            <a:r>
              <a:rPr lang="ru-RU" sz="2400" dirty="0"/>
              <a:t>мир</a:t>
            </a:r>
          </a:p>
          <a:p>
            <a:r>
              <a:rPr lang="ru-RU" sz="2400" dirty="0" smtClean="0"/>
              <a:t>Животный </a:t>
            </a:r>
            <a:r>
              <a:rPr lang="ru-RU" sz="2400" dirty="0"/>
              <a:t>мир</a:t>
            </a:r>
          </a:p>
          <a:p>
            <a:r>
              <a:rPr lang="ru-RU" sz="2400" dirty="0" smtClean="0"/>
              <a:t>Здоровье</a:t>
            </a:r>
            <a:endParaRPr lang="ru-RU" sz="2400" dirty="0"/>
          </a:p>
          <a:p>
            <a:r>
              <a:rPr lang="ru-RU" sz="2400" dirty="0" smtClean="0"/>
              <a:t>Я </a:t>
            </a:r>
            <a:r>
              <a:rPr lang="ru-RU" sz="2400" dirty="0"/>
              <a:t>и человек</a:t>
            </a:r>
          </a:p>
          <a:p>
            <a:r>
              <a:rPr lang="ru-RU" sz="2400" dirty="0" smtClean="0"/>
              <a:t>Я </a:t>
            </a:r>
            <a:r>
              <a:rPr lang="ru-RU" sz="2400" dirty="0"/>
              <a:t>и техника</a:t>
            </a:r>
          </a:p>
          <a:p>
            <a:r>
              <a:rPr lang="ru-RU" sz="2400" dirty="0" smtClean="0"/>
              <a:t>Первые </a:t>
            </a:r>
            <a:r>
              <a:rPr lang="ru-RU" sz="2400" dirty="0"/>
              <a:t>опыты и эксперименты</a:t>
            </a:r>
          </a:p>
          <a:p>
            <a:endParaRPr lang="ru-RU" dirty="0"/>
          </a:p>
        </p:txBody>
      </p:sp>
    </p:spTree>
    <p:extLst>
      <p:ext uri="{BB962C8B-B14F-4D97-AF65-F5344CB8AC3E}">
        <p14:creationId xmlns:p14="http://schemas.microsoft.com/office/powerpoint/2010/main" val="1898208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136904" cy="6336704"/>
          </a:xfrm>
        </p:spPr>
        <p:txBody>
          <a:bodyPr/>
          <a:lstStyle/>
          <a:p>
            <a:pPr marL="114300" indent="0">
              <a:buNone/>
            </a:pPr>
            <a:r>
              <a:rPr lang="ru-RU" sz="2400" dirty="0"/>
              <a:t>Критерии оценки работ:</a:t>
            </a:r>
          </a:p>
          <a:p>
            <a:r>
              <a:rPr lang="ru-RU" sz="2400" dirty="0"/>
              <a:t>1.	Обоснование выбора темы.</a:t>
            </a:r>
          </a:p>
          <a:p>
            <a:r>
              <a:rPr lang="ru-RU" sz="2400" dirty="0"/>
              <a:t>2.	Наличие проблемного вопроса.</a:t>
            </a:r>
          </a:p>
          <a:p>
            <a:r>
              <a:rPr lang="ru-RU" sz="2400" dirty="0"/>
              <a:t>3.	Наличие цели (или учебной задачи) определение способа ее достижения.</a:t>
            </a:r>
          </a:p>
          <a:p>
            <a:r>
              <a:rPr lang="ru-RU" sz="2400" dirty="0"/>
              <a:t>4.	Использование различных источников.</a:t>
            </a:r>
          </a:p>
          <a:p>
            <a:r>
              <a:rPr lang="ru-RU" sz="2400" dirty="0"/>
              <a:t>5.	Соблюдение требований к оформлению работы.</a:t>
            </a:r>
          </a:p>
          <a:p>
            <a:pPr marL="114300" indent="0">
              <a:buNone/>
            </a:pPr>
            <a:r>
              <a:rPr lang="ru-RU" sz="2400" dirty="0"/>
              <a:t>Критерии оценки доклада:</a:t>
            </a:r>
          </a:p>
          <a:p>
            <a:r>
              <a:rPr lang="ru-RU" sz="2400" dirty="0"/>
              <a:t>1.	Владение материалом.</a:t>
            </a:r>
          </a:p>
          <a:p>
            <a:r>
              <a:rPr lang="ru-RU" sz="2400" dirty="0"/>
              <a:t>2.	Ясность и четкость изложения результатов работы.</a:t>
            </a:r>
          </a:p>
          <a:p>
            <a:r>
              <a:rPr lang="ru-RU" sz="2400" dirty="0"/>
              <a:t>3.	Обоснованное использование  наглядных средств.</a:t>
            </a:r>
          </a:p>
          <a:p>
            <a:r>
              <a:rPr lang="ru-RU" sz="2400" dirty="0"/>
              <a:t>4.	Полнота и содержательность ответов на вопросы. </a:t>
            </a:r>
          </a:p>
          <a:p>
            <a:endParaRPr lang="ru-RU" dirty="0"/>
          </a:p>
        </p:txBody>
      </p:sp>
    </p:spTree>
    <p:extLst>
      <p:ext uri="{BB962C8B-B14F-4D97-AF65-F5344CB8AC3E}">
        <p14:creationId xmlns:p14="http://schemas.microsoft.com/office/powerpoint/2010/main" val="1505941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1930226"/>
          </a:xfrm>
        </p:spPr>
        <p:txBody>
          <a:bodyPr/>
          <a:lstStyle/>
          <a:p>
            <a:pPr algn="ctr">
              <a:lnSpc>
                <a:spcPts val="3800"/>
              </a:lnSpc>
            </a:pPr>
            <a:r>
              <a:rPr lang="ru-RU" dirty="0" smtClean="0"/>
              <a:t>Х региональная научно-исследовательская конференция учащихся</a:t>
            </a:r>
            <a:endParaRPr lang="ru-RU" dirty="0"/>
          </a:p>
        </p:txBody>
      </p:sp>
      <p:sp>
        <p:nvSpPr>
          <p:cNvPr id="3" name="Объект 2"/>
          <p:cNvSpPr>
            <a:spLocks noGrp="1"/>
          </p:cNvSpPr>
          <p:nvPr>
            <p:ph idx="1"/>
          </p:nvPr>
        </p:nvSpPr>
        <p:spPr>
          <a:xfrm>
            <a:off x="457200" y="2204864"/>
            <a:ext cx="7931224" cy="4248472"/>
          </a:xfrm>
        </p:spPr>
        <p:txBody>
          <a:bodyPr>
            <a:normAutofit/>
          </a:bodyPr>
          <a:lstStyle/>
          <a:p>
            <a:pPr marL="114300" indent="0">
              <a:buNone/>
            </a:pPr>
            <a:r>
              <a:rPr lang="ru-RU" sz="4800" dirty="0" smtClean="0"/>
              <a:t>Цель – </a:t>
            </a:r>
            <a:r>
              <a:rPr lang="ru-RU" sz="4800" dirty="0"/>
              <a:t>приобщение к научному творчеству и совершенствование исследовательской культуры учащихся</a:t>
            </a:r>
          </a:p>
        </p:txBody>
      </p:sp>
    </p:spTree>
    <p:extLst>
      <p:ext uri="{BB962C8B-B14F-4D97-AF65-F5344CB8AC3E}">
        <p14:creationId xmlns:p14="http://schemas.microsoft.com/office/powerpoint/2010/main" val="184230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778098"/>
          </a:xfrm>
        </p:spPr>
        <p:txBody>
          <a:bodyPr/>
          <a:lstStyle/>
          <a:p>
            <a:pPr algn="ct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Задачи</a:t>
            </a:r>
            <a:br>
              <a:rPr lang="ru-RU" dirty="0" smtClean="0"/>
            </a:br>
            <a:r>
              <a:rPr lang="ru-RU" dirty="0"/>
              <a:t/>
            </a:r>
            <a:br>
              <a:rPr lang="ru-RU" dirty="0"/>
            </a:br>
            <a:r>
              <a:rPr lang="ru-RU" dirty="0" smtClean="0"/>
              <a:t/>
            </a:r>
            <a:br>
              <a:rPr lang="ru-RU" dirty="0" smtClean="0"/>
            </a:br>
            <a:r>
              <a:rPr lang="ru-RU" dirty="0"/>
              <a:t/>
            </a:r>
            <a:br>
              <a:rPr lang="ru-RU" dirty="0"/>
            </a:br>
            <a:endParaRPr lang="ru-RU" dirty="0"/>
          </a:p>
        </p:txBody>
      </p:sp>
      <p:sp>
        <p:nvSpPr>
          <p:cNvPr id="3" name="Объект 2"/>
          <p:cNvSpPr>
            <a:spLocks noGrp="1"/>
          </p:cNvSpPr>
          <p:nvPr>
            <p:ph idx="1"/>
          </p:nvPr>
        </p:nvSpPr>
        <p:spPr>
          <a:xfrm>
            <a:off x="457200" y="1268760"/>
            <a:ext cx="7620000" cy="5132040"/>
          </a:xfrm>
        </p:spPr>
        <p:txBody>
          <a:bodyPr/>
          <a:lstStyle/>
          <a:p>
            <a:r>
              <a:rPr lang="ru-RU" sz="2800" dirty="0" smtClean="0"/>
              <a:t>развитие </a:t>
            </a:r>
            <a:r>
              <a:rPr lang="ru-RU" sz="2800" dirty="0"/>
              <a:t>интеллектуального и творческого потенциала </a:t>
            </a:r>
            <a:r>
              <a:rPr lang="ru-RU" sz="2800" dirty="0" smtClean="0"/>
              <a:t>учащихся;</a:t>
            </a:r>
            <a:endParaRPr lang="ru-RU" sz="2800" dirty="0"/>
          </a:p>
          <a:p>
            <a:r>
              <a:rPr lang="ru-RU" sz="2800" dirty="0" smtClean="0"/>
              <a:t>расширение </a:t>
            </a:r>
            <a:r>
              <a:rPr lang="ru-RU" sz="2800" dirty="0"/>
              <a:t>и углубление знаний в образовательных </a:t>
            </a:r>
            <a:r>
              <a:rPr lang="ru-RU" sz="2800" dirty="0" smtClean="0"/>
              <a:t>областях; </a:t>
            </a:r>
            <a:endParaRPr lang="ru-RU" sz="2800" dirty="0"/>
          </a:p>
          <a:p>
            <a:r>
              <a:rPr lang="ru-RU" sz="2800" dirty="0" smtClean="0"/>
              <a:t>совершенствование </a:t>
            </a:r>
            <a:r>
              <a:rPr lang="ru-RU" sz="2800" dirty="0"/>
              <a:t>исследовательских умений и </a:t>
            </a:r>
            <a:r>
              <a:rPr lang="ru-RU" sz="2800" dirty="0" smtClean="0"/>
              <a:t>навыков;</a:t>
            </a:r>
            <a:endParaRPr lang="ru-RU" sz="2800" dirty="0"/>
          </a:p>
          <a:p>
            <a:r>
              <a:rPr lang="ru-RU" sz="2800" dirty="0" smtClean="0"/>
              <a:t>выявление </a:t>
            </a:r>
            <a:r>
              <a:rPr lang="ru-RU" sz="2800" dirty="0"/>
              <a:t>творчески одаренных учащихся, занимающихся исследовательской </a:t>
            </a:r>
            <a:r>
              <a:rPr lang="ru-RU" sz="2800" dirty="0" smtClean="0"/>
              <a:t>деятельностью;</a:t>
            </a:r>
            <a:endParaRPr lang="ru-RU" sz="2800" dirty="0"/>
          </a:p>
          <a:p>
            <a:r>
              <a:rPr lang="ru-RU" sz="2800" dirty="0" smtClean="0"/>
              <a:t>привлечение </a:t>
            </a:r>
            <a:r>
              <a:rPr lang="ru-RU" sz="2800" dirty="0"/>
              <a:t>общественного внимания к социально значимым </a:t>
            </a:r>
            <a:r>
              <a:rPr lang="ru-RU" sz="2800" dirty="0" smtClean="0"/>
              <a:t>проблемам</a:t>
            </a:r>
            <a:endParaRPr lang="ru-RU" sz="2800" dirty="0"/>
          </a:p>
          <a:p>
            <a:endParaRPr lang="ru-RU" dirty="0"/>
          </a:p>
        </p:txBody>
      </p:sp>
    </p:spTree>
    <p:extLst>
      <p:ext uri="{BB962C8B-B14F-4D97-AF65-F5344CB8AC3E}">
        <p14:creationId xmlns:p14="http://schemas.microsoft.com/office/powerpoint/2010/main" val="3501301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003232" cy="6192688"/>
          </a:xfrm>
        </p:spPr>
        <p:txBody>
          <a:bodyPr>
            <a:normAutofit fontScale="92500"/>
          </a:bodyPr>
          <a:lstStyle/>
          <a:p>
            <a:pPr marL="114300" indent="0">
              <a:buNone/>
            </a:pPr>
            <a:r>
              <a:rPr lang="ru-RU" dirty="0" smtClean="0"/>
              <a:t>Критерии </a:t>
            </a:r>
            <a:r>
              <a:rPr lang="ru-RU" dirty="0"/>
              <a:t>оценки работ для 1 </a:t>
            </a:r>
            <a:r>
              <a:rPr lang="ru-RU" dirty="0" smtClean="0"/>
              <a:t>группы (5-8 класс):</a:t>
            </a:r>
            <a:endParaRPr lang="ru-RU" dirty="0"/>
          </a:p>
          <a:p>
            <a:r>
              <a:rPr lang="ru-RU" dirty="0"/>
              <a:t>1.	Обоснование выбора темы.</a:t>
            </a:r>
          </a:p>
          <a:p>
            <a:r>
              <a:rPr lang="ru-RU" dirty="0"/>
              <a:t>2.	Корректность постановки целей и задач.</a:t>
            </a:r>
          </a:p>
          <a:p>
            <a:r>
              <a:rPr lang="ru-RU" dirty="0"/>
              <a:t>3.	Выбор методов адекватных (и обоснованных) целям и задачам.</a:t>
            </a:r>
          </a:p>
          <a:p>
            <a:r>
              <a:rPr lang="ru-RU" dirty="0"/>
              <a:t>4.	Полнота раскрытия темы.</a:t>
            </a:r>
          </a:p>
          <a:p>
            <a:r>
              <a:rPr lang="ru-RU" dirty="0"/>
              <a:t>5.	Логичность и четкость изложения.</a:t>
            </a:r>
          </a:p>
          <a:p>
            <a:r>
              <a:rPr lang="ru-RU" dirty="0"/>
              <a:t>6.	Наличие ссылок на источники.</a:t>
            </a:r>
          </a:p>
          <a:p>
            <a:r>
              <a:rPr lang="ru-RU" dirty="0"/>
              <a:t>7.	Соответствие выводов поставленной цели.</a:t>
            </a:r>
          </a:p>
          <a:p>
            <a:r>
              <a:rPr lang="ru-RU" dirty="0"/>
              <a:t>8.	Соблюдение требований к структуре и оформлению работы.</a:t>
            </a:r>
          </a:p>
          <a:p>
            <a:pPr marL="114300" indent="0">
              <a:buNone/>
            </a:pPr>
            <a:r>
              <a:rPr lang="ru-RU" dirty="0" smtClean="0"/>
              <a:t>Критерии </a:t>
            </a:r>
            <a:r>
              <a:rPr lang="ru-RU" dirty="0"/>
              <a:t>оценки доклада:</a:t>
            </a:r>
          </a:p>
          <a:p>
            <a:r>
              <a:rPr lang="ru-RU" dirty="0"/>
              <a:t>1.	Обоснование проблемы исследования.</a:t>
            </a:r>
          </a:p>
          <a:p>
            <a:r>
              <a:rPr lang="ru-RU" dirty="0"/>
              <a:t>2.	Правильность использования терминов, выдержанность научного стиля изложения.</a:t>
            </a:r>
          </a:p>
          <a:p>
            <a:r>
              <a:rPr lang="ru-RU" dirty="0"/>
              <a:t>1.	Ясность и четкость изложения результатов работы.</a:t>
            </a:r>
          </a:p>
          <a:p>
            <a:r>
              <a:rPr lang="ru-RU" dirty="0"/>
              <a:t>2.	Обоснованное использование  наглядных средств.</a:t>
            </a:r>
          </a:p>
          <a:p>
            <a:r>
              <a:rPr lang="ru-RU" dirty="0"/>
              <a:t>3.	Полнота и содержательность ответов на вопросы. </a:t>
            </a:r>
          </a:p>
          <a:p>
            <a:endParaRPr lang="ru-RU" dirty="0"/>
          </a:p>
        </p:txBody>
      </p:sp>
    </p:spTree>
    <p:extLst>
      <p:ext uri="{BB962C8B-B14F-4D97-AF65-F5344CB8AC3E}">
        <p14:creationId xmlns:p14="http://schemas.microsoft.com/office/powerpoint/2010/main" val="2521868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19256" cy="6192688"/>
          </a:xfrm>
        </p:spPr>
        <p:txBody>
          <a:bodyPr>
            <a:normAutofit fontScale="92500" lnSpcReduction="20000"/>
          </a:bodyPr>
          <a:lstStyle/>
          <a:p>
            <a:pPr marL="114300" indent="0">
              <a:buNone/>
            </a:pPr>
            <a:r>
              <a:rPr lang="ru-RU" dirty="0"/>
              <a:t>Критерии оценки работ для 2 группы:</a:t>
            </a:r>
          </a:p>
          <a:p>
            <a:r>
              <a:rPr lang="ru-RU" dirty="0"/>
              <a:t>1.	Актуальность исследования. </a:t>
            </a:r>
          </a:p>
          <a:p>
            <a:r>
              <a:rPr lang="ru-RU" dirty="0"/>
              <a:t>2.	Корректность постановки целей и задач.</a:t>
            </a:r>
          </a:p>
          <a:p>
            <a:r>
              <a:rPr lang="ru-RU" dirty="0"/>
              <a:t>3.	Корректность определения объекта и предмета.</a:t>
            </a:r>
          </a:p>
          <a:p>
            <a:r>
              <a:rPr lang="ru-RU" dirty="0"/>
              <a:t>4.	Отражение в методологическом аппарате сути исследовательской работы.</a:t>
            </a:r>
          </a:p>
          <a:p>
            <a:r>
              <a:rPr lang="ru-RU" dirty="0"/>
              <a:t>5.	Выбор методов адекватных (и обоснованных) целям и задачам.</a:t>
            </a:r>
          </a:p>
          <a:p>
            <a:r>
              <a:rPr lang="ru-RU" dirty="0"/>
              <a:t>6.	Полнота раскрытия темы.</a:t>
            </a:r>
          </a:p>
          <a:p>
            <a:r>
              <a:rPr lang="ru-RU" dirty="0"/>
              <a:t>7.	Логичность и четкость изложения.</a:t>
            </a:r>
          </a:p>
          <a:p>
            <a:r>
              <a:rPr lang="ru-RU" dirty="0"/>
              <a:t>8.	Наличие ссылок на источники.</a:t>
            </a:r>
          </a:p>
          <a:p>
            <a:r>
              <a:rPr lang="ru-RU" dirty="0"/>
              <a:t>9.	Соответствие выводов поставленной цели.</a:t>
            </a:r>
          </a:p>
          <a:p>
            <a:r>
              <a:rPr lang="ru-RU" dirty="0"/>
              <a:t>10.	Соблюдение требований к структуре и оформлению работы.</a:t>
            </a:r>
          </a:p>
          <a:p>
            <a:pPr marL="114300" indent="0">
              <a:buNone/>
            </a:pPr>
            <a:r>
              <a:rPr lang="ru-RU" dirty="0" smtClean="0"/>
              <a:t>Критерии </a:t>
            </a:r>
            <a:r>
              <a:rPr lang="ru-RU" dirty="0"/>
              <a:t>оценки доклада:</a:t>
            </a:r>
          </a:p>
          <a:p>
            <a:r>
              <a:rPr lang="ru-RU" dirty="0"/>
              <a:t>1.	Обоснование актуальности исследования.</a:t>
            </a:r>
          </a:p>
          <a:p>
            <a:r>
              <a:rPr lang="ru-RU" dirty="0"/>
              <a:t>2.	Правильность использования терминов, выдержанность научного стиля изложения.</a:t>
            </a:r>
          </a:p>
          <a:p>
            <a:r>
              <a:rPr lang="ru-RU" dirty="0"/>
              <a:t>3.	Ясность и четкость изложения результатов работы.</a:t>
            </a:r>
          </a:p>
          <a:p>
            <a:r>
              <a:rPr lang="ru-RU" dirty="0"/>
              <a:t>4.	Обоснованное использование  наглядных средств.</a:t>
            </a:r>
          </a:p>
          <a:p>
            <a:r>
              <a:rPr lang="ru-RU" dirty="0"/>
              <a:t>5.	Полнота и содержательность ответов на вопросы. </a:t>
            </a:r>
          </a:p>
          <a:p>
            <a:endParaRPr lang="ru-RU" dirty="0"/>
          </a:p>
        </p:txBody>
      </p:sp>
    </p:spTree>
    <p:extLst>
      <p:ext uri="{BB962C8B-B14F-4D97-AF65-F5344CB8AC3E}">
        <p14:creationId xmlns:p14="http://schemas.microsoft.com/office/powerpoint/2010/main" val="368331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850106"/>
          </a:xfrm>
        </p:spPr>
        <p:txBody>
          <a:bodyPr/>
          <a:lstStyle/>
          <a:p>
            <a:pPr algn="ctr"/>
            <a:r>
              <a:rPr lang="ru-RU" dirty="0" smtClean="0"/>
              <a:t>Конференция</a:t>
            </a:r>
            <a:endParaRPr lang="ru-RU" dirty="0"/>
          </a:p>
        </p:txBody>
      </p:sp>
      <p:sp>
        <p:nvSpPr>
          <p:cNvPr id="3" name="Объект 2"/>
          <p:cNvSpPr>
            <a:spLocks noGrp="1"/>
          </p:cNvSpPr>
          <p:nvPr>
            <p:ph idx="1"/>
          </p:nvPr>
        </p:nvSpPr>
        <p:spPr>
          <a:xfrm>
            <a:off x="457200" y="1124744"/>
            <a:ext cx="7620000" cy="5276056"/>
          </a:xfrm>
        </p:spPr>
        <p:txBody>
          <a:bodyPr/>
          <a:lstStyle/>
          <a:p>
            <a:r>
              <a:rPr lang="ru-RU" dirty="0" smtClean="0"/>
              <a:t>Собрание</a:t>
            </a:r>
            <a:r>
              <a:rPr lang="ru-RU" dirty="0"/>
              <a:t>, совещание представителей правительств, общественных, партийных, научных и т. п. организаций для обсуждения и решения каких-л. </a:t>
            </a:r>
            <a:r>
              <a:rPr lang="ru-RU" dirty="0" smtClean="0"/>
              <a:t>вопросов (Сл. иностранных слов).</a:t>
            </a:r>
          </a:p>
          <a:p>
            <a:r>
              <a:rPr lang="ru-RU" dirty="0"/>
              <a:t>КОНФЕРЕНЦИЯ (ср .-век. лат. </a:t>
            </a:r>
            <a:r>
              <a:rPr lang="ru-RU" dirty="0" err="1"/>
              <a:t>conferentia</a:t>
            </a:r>
            <a:r>
              <a:rPr lang="ru-RU" dirty="0"/>
              <a:t>, от лат. </a:t>
            </a:r>
            <a:r>
              <a:rPr lang="ru-RU" dirty="0" err="1"/>
              <a:t>confero</a:t>
            </a:r>
            <a:r>
              <a:rPr lang="ru-RU" dirty="0"/>
              <a:t> - собираю в одно место</a:t>
            </a:r>
            <a:r>
              <a:rPr lang="ru-RU" dirty="0" smtClean="0"/>
              <a:t>), </a:t>
            </a:r>
            <a:r>
              <a:rPr lang="ru-RU" dirty="0"/>
              <a:t>собрание, совещание представителей каких-либо организаций, групп, государств, а также отдельных лиц, ученых для обсуждения определенных вопросов (Современный толковый </a:t>
            </a:r>
            <a:r>
              <a:rPr lang="ru-RU" dirty="0" smtClean="0"/>
              <a:t>словарь).</a:t>
            </a:r>
          </a:p>
          <a:p>
            <a:r>
              <a:rPr lang="ru-RU" dirty="0"/>
              <a:t>КОНФЕРЕНЦИЯ конференции, ж. (</a:t>
            </a:r>
            <a:r>
              <a:rPr lang="ru-RU" dirty="0" err="1"/>
              <a:t>латин</a:t>
            </a:r>
            <a:r>
              <a:rPr lang="ru-RU" dirty="0"/>
              <a:t>. </a:t>
            </a:r>
            <a:r>
              <a:rPr lang="ru-RU" dirty="0" err="1"/>
              <a:t>conferentia</a:t>
            </a:r>
            <a:r>
              <a:rPr lang="ru-RU" dirty="0"/>
              <a:t>) (офиц.). 1. Собрание, совещание представителей каких-н. государств, научных, общественных, учебных организаций для обсуждения каких-н. особых </a:t>
            </a:r>
            <a:r>
              <a:rPr lang="ru-RU" dirty="0" smtClean="0"/>
              <a:t>вопросов</a:t>
            </a:r>
            <a:r>
              <a:rPr lang="ru-RU" dirty="0"/>
              <a:t> (Толковый словарь русского языка под ред. Д. Н. </a:t>
            </a:r>
            <a:r>
              <a:rPr lang="ru-RU" dirty="0" smtClean="0"/>
              <a:t>Ушакова).</a:t>
            </a:r>
            <a:endParaRPr lang="ru-RU" dirty="0"/>
          </a:p>
        </p:txBody>
      </p:sp>
    </p:spTree>
    <p:extLst>
      <p:ext uri="{BB962C8B-B14F-4D97-AF65-F5344CB8AC3E}">
        <p14:creationId xmlns:p14="http://schemas.microsoft.com/office/powerpoint/2010/main" val="3325758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922114"/>
          </a:xfrm>
        </p:spPr>
        <p:txBody>
          <a:bodyPr/>
          <a:lstStyle/>
          <a:p>
            <a:r>
              <a:rPr lang="ru-RU" sz="4400" dirty="0" smtClean="0"/>
              <a:t>Целеполагание конференции</a:t>
            </a:r>
            <a:endParaRPr lang="ru-RU" sz="4400" dirty="0"/>
          </a:p>
        </p:txBody>
      </p:sp>
      <p:sp>
        <p:nvSpPr>
          <p:cNvPr id="3" name="Объект 2"/>
          <p:cNvSpPr>
            <a:spLocks noGrp="1"/>
          </p:cNvSpPr>
          <p:nvPr>
            <p:ph idx="1"/>
          </p:nvPr>
        </p:nvSpPr>
        <p:spPr>
          <a:xfrm>
            <a:off x="457200" y="1268760"/>
            <a:ext cx="7620000" cy="5132040"/>
          </a:xfrm>
        </p:spPr>
        <p:txBody>
          <a:bodyPr/>
          <a:lstStyle/>
          <a:p>
            <a:r>
              <a:rPr lang="ru-RU" sz="4000" dirty="0" smtClean="0"/>
              <a:t>поиск </a:t>
            </a:r>
            <a:r>
              <a:rPr lang="ru-RU" sz="4000" dirty="0"/>
              <a:t>и поддержка талантливых, одаренных детей, привлечение их в науку;</a:t>
            </a:r>
          </a:p>
          <a:p>
            <a:r>
              <a:rPr lang="ru-RU" sz="4000" dirty="0" smtClean="0"/>
              <a:t>пропаганда </a:t>
            </a:r>
            <a:r>
              <a:rPr lang="ru-RU" sz="4000" dirty="0"/>
              <a:t>учебно-исследовательской деятельности, ее развитие в общем и дополнительном образовании</a:t>
            </a:r>
          </a:p>
          <a:p>
            <a:endParaRPr lang="ru-RU" dirty="0"/>
          </a:p>
        </p:txBody>
      </p:sp>
    </p:spTree>
    <p:extLst>
      <p:ext uri="{BB962C8B-B14F-4D97-AF65-F5344CB8AC3E}">
        <p14:creationId xmlns:p14="http://schemas.microsoft.com/office/powerpoint/2010/main" val="1409529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4638"/>
            <a:ext cx="7620000" cy="778098"/>
          </a:xfrm>
        </p:spPr>
        <p:txBody>
          <a:bodyPr/>
          <a:lstStyle/>
          <a:p>
            <a:pPr algn="ctr"/>
            <a:r>
              <a:rPr lang="ru-RU" sz="4400" dirty="0"/>
              <a:t>А.И. САВЕНКОВ</a:t>
            </a:r>
          </a:p>
        </p:txBody>
      </p:sp>
      <p:sp>
        <p:nvSpPr>
          <p:cNvPr id="49155" name="Rectangle 3"/>
          <p:cNvSpPr>
            <a:spLocks noGrp="1" noChangeArrowheads="1"/>
          </p:cNvSpPr>
          <p:nvPr>
            <p:ph type="body" idx="1"/>
          </p:nvPr>
        </p:nvSpPr>
        <p:spPr>
          <a:xfrm>
            <a:off x="457200" y="980728"/>
            <a:ext cx="7620000" cy="5688632"/>
          </a:xfrm>
        </p:spPr>
        <p:txBody>
          <a:bodyPr>
            <a:noAutofit/>
          </a:bodyPr>
          <a:lstStyle/>
          <a:p>
            <a:pPr marL="114300" indent="0">
              <a:lnSpc>
                <a:spcPct val="80000"/>
              </a:lnSpc>
              <a:spcBef>
                <a:spcPct val="0"/>
              </a:spcBef>
              <a:buNone/>
            </a:pPr>
            <a:r>
              <a:rPr lang="ru-RU" sz="3600" dirty="0"/>
              <a:t>   </a:t>
            </a:r>
            <a:r>
              <a:rPr lang="ru-RU" sz="3600" i="1" spc="-100" dirty="0" smtClean="0">
                <a:latin typeface="Times New Roman" pitchFamily="18" charset="0"/>
                <a:ea typeface="+mj-ea"/>
                <a:cs typeface="Times New Roman" pitchFamily="18" charset="0"/>
              </a:rPr>
              <a:t>«Опыт побед и поражений, приобретаемый в ходе различных состязаний чрезвычайно важен для дальнейшей жизни, без него наивно рассчитывать на воспитание творца, не боящегося жизненных трудностей. в ходе соревнования ребенок формирует представление о своих возможностях, </a:t>
            </a:r>
            <a:r>
              <a:rPr lang="ru-RU" sz="3600" i="1" spc="-100" dirty="0" err="1" smtClean="0">
                <a:latin typeface="Times New Roman" pitchFamily="18" charset="0"/>
                <a:ea typeface="+mj-ea"/>
                <a:cs typeface="Times New Roman" pitchFamily="18" charset="0"/>
              </a:rPr>
              <a:t>самоутверждается</a:t>
            </a:r>
            <a:r>
              <a:rPr lang="ru-RU" sz="3600" i="1" spc="-100" dirty="0" smtClean="0">
                <a:latin typeface="Times New Roman" pitchFamily="18" charset="0"/>
                <a:ea typeface="+mj-ea"/>
                <a:cs typeface="Times New Roman" pitchFamily="18" charset="0"/>
              </a:rPr>
              <a:t>, учится рисковать, выигрывать и, что особенно важно, - проигрывать, приобретает «опыт разумного авантюризма» </a:t>
            </a:r>
            <a:endParaRPr lang="ru-RU" sz="3600" i="1" spc="-100" dirty="0">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740818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4638"/>
            <a:ext cx="7620000" cy="634082"/>
          </a:xfrm>
        </p:spPr>
        <p:txBody>
          <a:bodyPr/>
          <a:lstStyle/>
          <a:p>
            <a:pPr algn="ctr"/>
            <a:r>
              <a:rPr lang="ru-RU" sz="4400" dirty="0"/>
              <a:t>А.В. КРЫЛОВ</a:t>
            </a:r>
          </a:p>
        </p:txBody>
      </p:sp>
      <p:sp>
        <p:nvSpPr>
          <p:cNvPr id="50179" name="Rectangle 3"/>
          <p:cNvSpPr>
            <a:spLocks noGrp="1" noChangeArrowheads="1"/>
          </p:cNvSpPr>
          <p:nvPr>
            <p:ph type="body" idx="1"/>
          </p:nvPr>
        </p:nvSpPr>
        <p:spPr>
          <a:xfrm>
            <a:off x="457200" y="908720"/>
            <a:ext cx="7620000" cy="5492080"/>
          </a:xfrm>
        </p:spPr>
        <p:txBody>
          <a:bodyPr>
            <a:normAutofit lnSpcReduction="10000"/>
          </a:bodyPr>
          <a:lstStyle/>
          <a:p>
            <a:pPr marL="114300" indent="0">
              <a:lnSpc>
                <a:spcPct val="80000"/>
              </a:lnSpc>
              <a:spcBef>
                <a:spcPct val="0"/>
              </a:spcBef>
              <a:buNone/>
            </a:pPr>
            <a:r>
              <a:rPr lang="ru-RU" sz="2400" dirty="0"/>
              <a:t>   </a:t>
            </a:r>
            <a:r>
              <a:rPr lang="ru-RU" sz="3600" i="1" spc="-100" dirty="0">
                <a:latin typeface="Times New Roman" pitchFamily="18" charset="0"/>
                <a:ea typeface="+mj-ea"/>
                <a:cs typeface="Times New Roman" pitchFamily="18" charset="0"/>
              </a:rPr>
              <a:t>В чем проблема? Пусть я навлеку на себя гнев, но скажу, что она есть. И появилась она в тот момент, когда возникло желание присуждать места как в спортивных состязаниях… А дальше больше – от места которое занял ребенок на Чтениях, Конференциях, Конкурсах стало зависеть слишком многое. Достаточно назвать возможность для учителя повысить категорию, получить деньги на проведение лагеря (экспедиции), либо финансирование поездки на следующие Чтения, Конкурсы, Конференции… </a:t>
            </a:r>
          </a:p>
        </p:txBody>
      </p:sp>
    </p:spTree>
    <p:extLst>
      <p:ext uri="{BB962C8B-B14F-4D97-AF65-F5344CB8AC3E}">
        <p14:creationId xmlns:p14="http://schemas.microsoft.com/office/powerpoint/2010/main" val="3104290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922114"/>
          </a:xfrm>
        </p:spPr>
        <p:txBody>
          <a:bodyPr/>
          <a:lstStyle/>
          <a:p>
            <a:pPr algn="ctr"/>
            <a:r>
              <a:rPr lang="ru-RU" sz="3600" dirty="0"/>
              <a:t>Цель: выявление одаренных детей</a:t>
            </a:r>
          </a:p>
        </p:txBody>
      </p:sp>
      <p:sp>
        <p:nvSpPr>
          <p:cNvPr id="3" name="Объект 2"/>
          <p:cNvSpPr>
            <a:spLocks noGrp="1"/>
          </p:cNvSpPr>
          <p:nvPr>
            <p:ph idx="1"/>
          </p:nvPr>
        </p:nvSpPr>
        <p:spPr>
          <a:xfrm>
            <a:off x="467544" y="1124744"/>
            <a:ext cx="7609656" cy="5276056"/>
          </a:xfrm>
        </p:spPr>
        <p:txBody>
          <a:bodyPr>
            <a:noAutofit/>
          </a:bodyPr>
          <a:lstStyle/>
          <a:p>
            <a:r>
              <a:rPr lang="ru-RU" sz="2800" dirty="0"/>
              <a:t>участие в очном туре по </a:t>
            </a:r>
            <a:r>
              <a:rPr lang="ru-RU" sz="2800" dirty="0" smtClean="0"/>
              <a:t>приглашению </a:t>
            </a:r>
            <a:r>
              <a:rPr lang="ru-RU" sz="2800" dirty="0"/>
              <a:t>по результатам заочного, что, как правило, оговорено в </a:t>
            </a:r>
            <a:r>
              <a:rPr lang="ru-RU" sz="2800" dirty="0" smtClean="0"/>
              <a:t>положение;</a:t>
            </a:r>
          </a:p>
          <a:p>
            <a:r>
              <a:rPr lang="ru-RU" sz="2800" dirty="0"/>
              <a:t>защита работ проводится в за-крытом режиме, оценка дается только компетентным жюри, без </a:t>
            </a:r>
            <a:r>
              <a:rPr lang="ru-RU" sz="2800" dirty="0" smtClean="0"/>
              <a:t>обсуждения;</a:t>
            </a:r>
          </a:p>
          <a:p>
            <a:r>
              <a:rPr lang="ru-RU" sz="2800" dirty="0"/>
              <a:t>приветствуется жесткий и </a:t>
            </a:r>
            <a:r>
              <a:rPr lang="ru-RU" sz="2800" dirty="0" smtClean="0"/>
              <a:t>уверенный </a:t>
            </a:r>
            <a:r>
              <a:rPr lang="ru-RU" sz="2800" dirty="0"/>
              <a:t>стиль, выявляются «</a:t>
            </a:r>
            <a:r>
              <a:rPr lang="ru-RU" sz="2800" dirty="0" smtClean="0"/>
              <a:t>бойцовские</a:t>
            </a:r>
            <a:r>
              <a:rPr lang="ru-RU" sz="2800" dirty="0"/>
              <a:t>» качества </a:t>
            </a:r>
            <a:r>
              <a:rPr lang="ru-RU" sz="2800" dirty="0" smtClean="0"/>
              <a:t>докладчика;</a:t>
            </a:r>
          </a:p>
          <a:p>
            <a:r>
              <a:rPr lang="ru-RU" sz="2800" dirty="0"/>
              <a:t>выявление победителей является ключевым моментом </a:t>
            </a:r>
            <a:r>
              <a:rPr lang="ru-RU" sz="2800" dirty="0" smtClean="0"/>
              <a:t>конференции</a:t>
            </a:r>
            <a:endParaRPr lang="ru-RU" sz="2800" dirty="0"/>
          </a:p>
        </p:txBody>
      </p:sp>
    </p:spTree>
    <p:extLst>
      <p:ext uri="{BB962C8B-B14F-4D97-AF65-F5344CB8AC3E}">
        <p14:creationId xmlns:p14="http://schemas.microsoft.com/office/powerpoint/2010/main" val="2835439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778098"/>
          </a:xfrm>
        </p:spPr>
        <p:txBody>
          <a:bodyPr/>
          <a:lstStyle/>
          <a:p>
            <a:pPr algn="ctr"/>
            <a:r>
              <a:rPr lang="ru-RU" sz="4400" dirty="0"/>
              <a:t>Цель: развитие УИД</a:t>
            </a:r>
          </a:p>
        </p:txBody>
      </p:sp>
      <p:sp>
        <p:nvSpPr>
          <p:cNvPr id="3" name="Объект 2"/>
          <p:cNvSpPr>
            <a:spLocks noGrp="1"/>
          </p:cNvSpPr>
          <p:nvPr>
            <p:ph idx="1"/>
          </p:nvPr>
        </p:nvSpPr>
        <p:spPr>
          <a:xfrm>
            <a:off x="457200" y="1052736"/>
            <a:ext cx="7859216" cy="5616624"/>
          </a:xfrm>
        </p:spPr>
        <p:txBody>
          <a:bodyPr/>
          <a:lstStyle/>
          <a:p>
            <a:r>
              <a:rPr lang="ru-RU" sz="2400" dirty="0"/>
              <a:t>каждая поступившая работа </a:t>
            </a:r>
            <a:r>
              <a:rPr lang="ru-RU" sz="2400" dirty="0" smtClean="0"/>
              <a:t>получает </a:t>
            </a:r>
            <a:r>
              <a:rPr lang="ru-RU" sz="2400" dirty="0"/>
              <a:t>квалифицированную рецензию специалиста, в которой помимо анализа работы автор получает советы и </a:t>
            </a:r>
            <a:r>
              <a:rPr lang="ru-RU" sz="2400" dirty="0" smtClean="0"/>
              <a:t>рекомендации;</a:t>
            </a:r>
          </a:p>
          <a:p>
            <a:r>
              <a:rPr lang="ru-RU" sz="2400" dirty="0"/>
              <a:t>защита работ проходит в режиме </a:t>
            </a:r>
            <a:r>
              <a:rPr lang="ru-RU" sz="2400" dirty="0" smtClean="0"/>
              <a:t>непрерывной </a:t>
            </a:r>
            <a:r>
              <a:rPr lang="ru-RU" sz="2400" dirty="0"/>
              <a:t>открытой конференции, организована взаимная экспертиза работ </a:t>
            </a:r>
            <a:r>
              <a:rPr lang="ru-RU" sz="2400" dirty="0" smtClean="0"/>
              <a:t>участников;</a:t>
            </a:r>
          </a:p>
          <a:p>
            <a:r>
              <a:rPr lang="ru-RU" sz="2400" dirty="0" smtClean="0"/>
              <a:t>в </a:t>
            </a:r>
            <a:r>
              <a:rPr lang="ru-RU" sz="2400" dirty="0"/>
              <a:t>процессе защиты идет оценка </a:t>
            </a:r>
            <a:r>
              <a:rPr lang="ru-RU" sz="2400" dirty="0" smtClean="0"/>
              <a:t>уровня </a:t>
            </a:r>
            <a:r>
              <a:rPr lang="ru-RU" sz="2400" dirty="0"/>
              <a:t>развития исследовательской </a:t>
            </a:r>
            <a:r>
              <a:rPr lang="ru-RU" sz="2400" dirty="0" smtClean="0"/>
              <a:t>культуры</a:t>
            </a:r>
            <a:r>
              <a:rPr lang="ru-RU" sz="2400" dirty="0"/>
              <a:t>, уделяется внимание </a:t>
            </a:r>
            <a:r>
              <a:rPr lang="ru-RU" sz="2400" dirty="0" smtClean="0"/>
              <a:t>компетентности </a:t>
            </a:r>
            <a:r>
              <a:rPr lang="ru-RU" sz="2400" dirty="0"/>
              <a:t>и грамотности </a:t>
            </a:r>
            <a:r>
              <a:rPr lang="ru-RU" sz="2400" dirty="0" smtClean="0"/>
              <a:t>участника;</a:t>
            </a:r>
          </a:p>
          <a:p>
            <a:r>
              <a:rPr lang="ru-RU" sz="2400" dirty="0"/>
              <a:t>деление на лауреатов и участников остается данью традиции, </a:t>
            </a:r>
            <a:r>
              <a:rPr lang="ru-RU" sz="2400" dirty="0" smtClean="0"/>
              <a:t>выявляется </a:t>
            </a:r>
            <a:r>
              <a:rPr lang="ru-RU" sz="2400" dirty="0"/>
              <a:t>уровень выполненных </a:t>
            </a:r>
            <a:r>
              <a:rPr lang="ru-RU" sz="2400" dirty="0" smtClean="0"/>
              <a:t>исследований</a:t>
            </a:r>
            <a:endParaRPr lang="ru-RU" sz="2400" dirty="0"/>
          </a:p>
          <a:p>
            <a:endParaRPr lang="ru-RU" dirty="0"/>
          </a:p>
        </p:txBody>
      </p:sp>
    </p:spTree>
    <p:extLst>
      <p:ext uri="{BB962C8B-B14F-4D97-AF65-F5344CB8AC3E}">
        <p14:creationId xmlns:p14="http://schemas.microsoft.com/office/powerpoint/2010/main" val="1888962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83568" y="620688"/>
            <a:ext cx="7704856" cy="5693866"/>
          </a:xfrm>
          <a:prstGeom prst="rect">
            <a:avLst/>
          </a:prstGeom>
        </p:spPr>
        <p:txBody>
          <a:bodyPr wrap="square">
            <a:spAutoFit/>
          </a:bodyPr>
          <a:lstStyle/>
          <a:p>
            <a:r>
              <a:rPr lang="ru-RU" sz="2800" dirty="0" smtClean="0"/>
              <a:t>Цель -  </a:t>
            </a:r>
            <a:r>
              <a:rPr lang="ru-RU" sz="2800" dirty="0"/>
              <a:t>выявление талантливых  обучающихся, подведения итогов их работы и научных руководителей над научно-исследовательскими и реферативными проектами.</a:t>
            </a:r>
          </a:p>
          <a:p>
            <a:r>
              <a:rPr lang="ru-RU" sz="2800" dirty="0"/>
              <a:t>Задачи:</a:t>
            </a:r>
          </a:p>
          <a:p>
            <a:r>
              <a:rPr lang="ru-RU" sz="2800" dirty="0" smtClean="0"/>
              <a:t>-       </a:t>
            </a:r>
            <a:r>
              <a:rPr lang="ru-RU" sz="2800" dirty="0"/>
              <a:t>развитие творческого мышления обучающихся;</a:t>
            </a:r>
          </a:p>
          <a:p>
            <a:r>
              <a:rPr lang="ru-RU" sz="2800" dirty="0" smtClean="0"/>
              <a:t>-       </a:t>
            </a:r>
            <a:r>
              <a:rPr lang="ru-RU" sz="2800" dirty="0"/>
              <a:t>вовлечение обучающихся в поисково-исследовательскую, экспериментальную и научно-практическую деятельность;</a:t>
            </a:r>
          </a:p>
          <a:p>
            <a:r>
              <a:rPr lang="ru-RU" sz="2800" dirty="0" smtClean="0"/>
              <a:t>-       </a:t>
            </a:r>
            <a:r>
              <a:rPr lang="ru-RU" sz="2800" dirty="0"/>
              <a:t>углубление теоретических знаний и практических навыков обучающихся в различных областях </a:t>
            </a:r>
            <a:r>
              <a:rPr lang="ru-RU" sz="2800" dirty="0" smtClean="0"/>
              <a:t>науки</a:t>
            </a:r>
            <a:endParaRPr lang="ru-RU" sz="2800" dirty="0"/>
          </a:p>
        </p:txBody>
      </p:sp>
    </p:spTree>
    <p:extLst>
      <p:ext uri="{BB962C8B-B14F-4D97-AF65-F5344CB8AC3E}">
        <p14:creationId xmlns:p14="http://schemas.microsoft.com/office/powerpoint/2010/main" val="2633381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634082"/>
          </a:xfrm>
        </p:spPr>
        <p:txBody>
          <a:bodyPr/>
          <a:lstStyle/>
          <a:p>
            <a:pPr algn="ctr"/>
            <a:r>
              <a:rPr lang="ru-RU" sz="4000" dirty="0" smtClean="0"/>
              <a:t>Положение конференции</a:t>
            </a:r>
            <a:endParaRPr lang="ru-RU" sz="4000" dirty="0"/>
          </a:p>
        </p:txBody>
      </p:sp>
      <p:sp>
        <p:nvSpPr>
          <p:cNvPr id="3" name="Объект 2"/>
          <p:cNvSpPr>
            <a:spLocks noGrp="1"/>
          </p:cNvSpPr>
          <p:nvPr>
            <p:ph idx="1"/>
          </p:nvPr>
        </p:nvSpPr>
        <p:spPr>
          <a:xfrm>
            <a:off x="395536" y="980728"/>
            <a:ext cx="7992888" cy="5616624"/>
          </a:xfrm>
        </p:spPr>
        <p:txBody>
          <a:bodyPr>
            <a:noAutofit/>
          </a:bodyPr>
          <a:lstStyle/>
          <a:p>
            <a:r>
              <a:rPr lang="ru-RU" sz="2600" dirty="0"/>
              <a:t>общие положения (концепция направленность мероприятия, цели и задачи);</a:t>
            </a:r>
          </a:p>
          <a:p>
            <a:r>
              <a:rPr lang="ru-RU" sz="2600" dirty="0"/>
              <a:t>организаторы или учредители (организация, ответственность, состав экспертов);</a:t>
            </a:r>
          </a:p>
          <a:p>
            <a:r>
              <a:rPr lang="ru-RU" sz="2600" dirty="0"/>
              <a:t>участники (кто может принять участие и как подать заявку);</a:t>
            </a:r>
          </a:p>
          <a:p>
            <a:r>
              <a:rPr lang="ru-RU" sz="2600" dirty="0"/>
              <a:t>порядок рассмотрения работ (требования к работам, рассматриваются ли они предварительно, номинации, критерии оценки, сроки);</a:t>
            </a:r>
          </a:p>
          <a:p>
            <a:r>
              <a:rPr lang="ru-RU" sz="2600" dirty="0"/>
              <a:t>подведение итогов (сроки, определение победителей,  учрежденные дипломы, сертификаты, форма награждения, возможность публикации результатов</a:t>
            </a:r>
            <a:r>
              <a:rPr lang="ru-RU" sz="2600" dirty="0" smtClean="0"/>
              <a:t>)</a:t>
            </a:r>
            <a:endParaRPr lang="ru-RU" sz="2600" dirty="0"/>
          </a:p>
          <a:p>
            <a:endParaRPr lang="ru-RU" sz="2800" dirty="0"/>
          </a:p>
        </p:txBody>
      </p:sp>
    </p:spTree>
    <p:extLst>
      <p:ext uri="{BB962C8B-B14F-4D97-AF65-F5344CB8AC3E}">
        <p14:creationId xmlns:p14="http://schemas.microsoft.com/office/powerpoint/2010/main" val="165036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93</TotalTime>
  <Words>802</Words>
  <Application>Microsoft Office PowerPoint</Application>
  <PresentationFormat>Экран (4:3)</PresentationFormat>
  <Paragraphs>113</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Соседство</vt:lpstr>
      <vt:lpstr>Изменения в положениях Х региональной исследовательской конференции обучающихся</vt:lpstr>
      <vt:lpstr>Конференция</vt:lpstr>
      <vt:lpstr>Целеполагание конференции</vt:lpstr>
      <vt:lpstr>А.И. САВЕНКОВ</vt:lpstr>
      <vt:lpstr>А.В. КРЫЛОВ</vt:lpstr>
      <vt:lpstr>Цель: выявление одаренных детей</vt:lpstr>
      <vt:lpstr>Цель: развитие УИД</vt:lpstr>
      <vt:lpstr>Презентация PowerPoint</vt:lpstr>
      <vt:lpstr>Положение конференции</vt:lpstr>
      <vt:lpstr>Задачи конференции</vt:lpstr>
      <vt:lpstr>«Первые шаги», 1-4 класс</vt:lpstr>
      <vt:lpstr>Презентация PowerPoint</vt:lpstr>
      <vt:lpstr>Презентация PowerPoint</vt:lpstr>
      <vt:lpstr>Х региональная научно-исследовательская конференция учащихся</vt:lpstr>
      <vt:lpstr>    Задачи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Изменения в положениях Х региональной исследовательской конференции обучающихся</dc:title>
  <dc:creator>Елена</dc:creator>
  <cp:lastModifiedBy>Елена</cp:lastModifiedBy>
  <cp:revision>16</cp:revision>
  <dcterms:created xsi:type="dcterms:W3CDTF">2013-10-29T14:11:20Z</dcterms:created>
  <dcterms:modified xsi:type="dcterms:W3CDTF">2013-10-29T15:50:31Z</dcterms:modified>
</cp:coreProperties>
</file>